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0" r:id="rId4"/>
    <p:sldId id="320" r:id="rId5"/>
    <p:sldId id="299" r:id="rId6"/>
    <p:sldId id="377" r:id="rId7"/>
    <p:sldId id="378" r:id="rId8"/>
    <p:sldId id="379" r:id="rId9"/>
    <p:sldId id="380" r:id="rId10"/>
    <p:sldId id="364" r:id="rId11"/>
    <p:sldId id="360" r:id="rId12"/>
    <p:sldId id="361" r:id="rId13"/>
    <p:sldId id="362" r:id="rId14"/>
    <p:sldId id="363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81" r:id="rId29"/>
    <p:sldId id="382" r:id="rId30"/>
    <p:sldId id="365" r:id="rId31"/>
    <p:sldId id="366" r:id="rId32"/>
    <p:sldId id="367" r:id="rId33"/>
    <p:sldId id="274" r:id="rId34"/>
    <p:sldId id="29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09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10 (decimal)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normal number system is base 10</a:t>
            </a:r>
          </a:p>
          <a:p>
            <a:r>
              <a:rPr lang="en-US" dirty="0"/>
              <a:t>This means that our digits are: 0, 1, 2, 3, 4, 5, 6, 7, 8, and 9</a:t>
            </a:r>
          </a:p>
          <a:p>
            <a:r>
              <a:rPr lang="en-US" dirty="0"/>
              <a:t>Base 10 means that you need 2 digits to represent ten, namely 1 and 0</a:t>
            </a:r>
          </a:p>
          <a:p>
            <a:r>
              <a:rPr lang="en-US" dirty="0"/>
              <a:t>Each place in the number as you move left corresponds to an increase by a factor of 10</a:t>
            </a:r>
          </a:p>
        </p:txBody>
      </p:sp>
    </p:spTree>
    <p:extLst>
      <p:ext uri="{BB962C8B-B14F-4D97-AF65-F5344CB8AC3E}">
        <p14:creationId xmlns:p14="http://schemas.microsoft.com/office/powerpoint/2010/main" val="92190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10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3352801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sz="7200" b="1" dirty="0"/>
              <a:t>,</a:t>
            </a:r>
            <a:r>
              <a:rPr lang="en-US" sz="72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  <a:r>
              <a:rPr lang="en-US" sz="7200" b="1" dirty="0">
                <a:solidFill>
                  <a:schemeClr val="accent3">
                    <a:lumMod val="75000"/>
                  </a:schemeClr>
                </a:solidFill>
              </a:rPr>
              <a:t>8</a:t>
            </a:r>
            <a:r>
              <a:rPr lang="en-US" sz="72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7200" b="1" dirty="0"/>
              <a:t>,</a:t>
            </a:r>
            <a:r>
              <a:rPr lang="en-US" sz="7200" b="1" dirty="0">
                <a:solidFill>
                  <a:schemeClr val="accent2">
                    <a:lumMod val="75000"/>
                  </a:schemeClr>
                </a:solidFill>
              </a:rPr>
              <a:t>9</a:t>
            </a: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7200" b="1" dirty="0">
                <a:solidFill>
                  <a:schemeClr val="bg2">
                    <a:lumMod val="25000"/>
                  </a:schemeClr>
                </a:solidFill>
              </a:rPr>
              <a:t>1</a:t>
            </a:r>
          </a:p>
        </p:txBody>
      </p:sp>
      <p:grpSp>
        <p:nvGrpSpPr>
          <p:cNvPr id="3" name="Group 51"/>
          <p:cNvGrpSpPr/>
          <p:nvPr/>
        </p:nvGrpSpPr>
        <p:grpSpPr>
          <a:xfrm>
            <a:off x="8077200" y="3657601"/>
            <a:ext cx="2362200" cy="584775"/>
            <a:chOff x="6553200" y="3657600"/>
            <a:chExt cx="2362200" cy="584775"/>
          </a:xfrm>
        </p:grpSpPr>
        <p:sp>
          <p:nvSpPr>
            <p:cNvPr id="5" name="TextBox 4"/>
            <p:cNvSpPr txBox="1"/>
            <p:nvPr/>
          </p:nvSpPr>
          <p:spPr>
            <a:xfrm>
              <a:off x="7696200" y="3657600"/>
              <a:ext cx="121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2">
                      <a:lumMod val="25000"/>
                    </a:schemeClr>
                  </a:solidFill>
                </a:rPr>
                <a:t>Ones</a:t>
              </a:r>
            </a:p>
          </p:txBody>
        </p:sp>
        <p:cxnSp>
          <p:nvCxnSpPr>
            <p:cNvPr id="13" name="Straight Arrow Connector 12"/>
            <p:cNvCxnSpPr>
              <a:stCxn id="5" idx="1"/>
              <a:endCxn id="4" idx="3"/>
            </p:cNvCxnSpPr>
            <p:nvPr/>
          </p:nvCxnSpPr>
          <p:spPr>
            <a:xfrm rot="10800000" flipV="1">
              <a:off x="6553200" y="3949987"/>
              <a:ext cx="1143000" cy="297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57"/>
          <p:cNvGrpSpPr/>
          <p:nvPr/>
        </p:nvGrpSpPr>
        <p:grpSpPr>
          <a:xfrm>
            <a:off x="1676400" y="3657601"/>
            <a:ext cx="2362200" cy="584775"/>
            <a:chOff x="152400" y="3657600"/>
            <a:chExt cx="2362200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152400" y="3657600"/>
              <a:ext cx="156805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Millions</a:t>
              </a:r>
            </a:p>
          </p:txBody>
        </p:sp>
        <p:cxnSp>
          <p:nvCxnSpPr>
            <p:cNvPr id="16" name="Straight Arrow Connector 15"/>
            <p:cNvCxnSpPr>
              <a:stCxn id="11" idx="3"/>
              <a:endCxn id="4" idx="1"/>
            </p:cNvCxnSpPr>
            <p:nvPr/>
          </p:nvCxnSpPr>
          <p:spPr>
            <a:xfrm>
              <a:off x="1720458" y="3949988"/>
              <a:ext cx="794142" cy="297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53"/>
          <p:cNvGrpSpPr/>
          <p:nvPr/>
        </p:nvGrpSpPr>
        <p:grpSpPr>
          <a:xfrm>
            <a:off x="5943601" y="2514601"/>
            <a:ext cx="1911101" cy="1015425"/>
            <a:chOff x="4419600" y="2514600"/>
            <a:chExt cx="1911101" cy="1015425"/>
          </a:xfrm>
        </p:grpSpPr>
        <p:sp>
          <p:nvSpPr>
            <p:cNvPr id="7" name="TextBox 6"/>
            <p:cNvSpPr txBox="1"/>
            <p:nvPr/>
          </p:nvSpPr>
          <p:spPr>
            <a:xfrm>
              <a:off x="4419600" y="2514600"/>
              <a:ext cx="1911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>
                      <a:lumMod val="75000"/>
                    </a:schemeClr>
                  </a:solidFill>
                </a:rPr>
                <a:t>Hundreds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5094728" y="3287273"/>
              <a:ext cx="482025" cy="348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55"/>
          <p:cNvGrpSpPr/>
          <p:nvPr/>
        </p:nvGrpSpPr>
        <p:grpSpPr>
          <a:xfrm>
            <a:off x="5105401" y="4495801"/>
            <a:ext cx="2117887" cy="2184974"/>
            <a:chOff x="3581400" y="4495801"/>
            <a:chExt cx="2117887" cy="2184974"/>
          </a:xfrm>
        </p:grpSpPr>
        <p:sp>
          <p:nvSpPr>
            <p:cNvPr id="8" name="TextBox 7"/>
            <p:cNvSpPr txBox="1"/>
            <p:nvPr/>
          </p:nvSpPr>
          <p:spPr>
            <a:xfrm>
              <a:off x="3581400" y="6096000"/>
              <a:ext cx="21178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>
                      <a:lumMod val="75000"/>
                    </a:schemeClr>
                  </a:solidFill>
                </a:rPr>
                <a:t>Thousands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3733674" y="5333081"/>
              <a:ext cx="1676400" cy="183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52"/>
          <p:cNvGrpSpPr/>
          <p:nvPr/>
        </p:nvGrpSpPr>
        <p:grpSpPr>
          <a:xfrm>
            <a:off x="6781801" y="4495801"/>
            <a:ext cx="1005019" cy="1118174"/>
            <a:chOff x="5257800" y="4495801"/>
            <a:chExt cx="1005019" cy="1118174"/>
          </a:xfrm>
        </p:grpSpPr>
        <p:sp>
          <p:nvSpPr>
            <p:cNvPr id="6" name="TextBox 5"/>
            <p:cNvSpPr txBox="1"/>
            <p:nvPr/>
          </p:nvSpPr>
          <p:spPr>
            <a:xfrm>
              <a:off x="5257800" y="5029200"/>
              <a:ext cx="10050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</a:rPr>
                <a:t>Tens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5410777" y="4800023"/>
              <a:ext cx="609600" cy="115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6"/>
          <p:cNvGrpSpPr/>
          <p:nvPr/>
        </p:nvGrpSpPr>
        <p:grpSpPr>
          <a:xfrm>
            <a:off x="4114801" y="4495800"/>
            <a:ext cx="2039341" cy="1458218"/>
            <a:chOff x="2590800" y="4495800"/>
            <a:chExt cx="2039341" cy="1458218"/>
          </a:xfrm>
        </p:grpSpPr>
        <p:sp>
          <p:nvSpPr>
            <p:cNvPr id="10" name="TextBox 9"/>
            <p:cNvSpPr txBox="1"/>
            <p:nvPr/>
          </p:nvSpPr>
          <p:spPr>
            <a:xfrm>
              <a:off x="2590800" y="4876800"/>
              <a:ext cx="2039341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4">
                      <a:lumMod val="75000"/>
                    </a:schemeClr>
                  </a:solidFill>
                </a:rPr>
                <a:t>Hundred</a:t>
              </a:r>
            </a:p>
            <a:p>
              <a:pPr algn="ctr"/>
              <a:r>
                <a:rPr lang="en-US" sz="3200" b="1" dirty="0">
                  <a:solidFill>
                    <a:schemeClr val="accent4">
                      <a:lumMod val="75000"/>
                    </a:schemeClr>
                  </a:solidFill>
                </a:rPr>
                <a:t>thousands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3429794" y="4723606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54"/>
          <p:cNvGrpSpPr/>
          <p:nvPr/>
        </p:nvGrpSpPr>
        <p:grpSpPr>
          <a:xfrm>
            <a:off x="4419601" y="1752600"/>
            <a:ext cx="2769925" cy="1752600"/>
            <a:chOff x="2895600" y="1752600"/>
            <a:chExt cx="2769925" cy="1752600"/>
          </a:xfrm>
        </p:grpSpPr>
        <p:sp>
          <p:nvSpPr>
            <p:cNvPr id="9" name="TextBox 8"/>
            <p:cNvSpPr txBox="1"/>
            <p:nvPr/>
          </p:nvSpPr>
          <p:spPr>
            <a:xfrm>
              <a:off x="2895600" y="1752600"/>
              <a:ext cx="27699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3">
                      <a:lumMod val="75000"/>
                    </a:schemeClr>
                  </a:solidFill>
                </a:rPr>
                <a:t>Ten thousands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5400000">
              <a:off x="3505994" y="2894806"/>
              <a:ext cx="1219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68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2 (binary)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binary number system is </a:t>
            </a:r>
            <a:r>
              <a:rPr lang="en-US"/>
              <a:t>base 2</a:t>
            </a:r>
            <a:endParaRPr lang="en-US" dirty="0"/>
          </a:p>
          <a:p>
            <a:r>
              <a:rPr lang="en-US" dirty="0"/>
              <a:t>This means that its digits are: </a:t>
            </a:r>
            <a:r>
              <a:rPr lang="en-US" b="1" dirty="0"/>
              <a:t>0</a:t>
            </a:r>
            <a:r>
              <a:rPr lang="en-US" dirty="0"/>
              <a:t> and </a:t>
            </a:r>
            <a:r>
              <a:rPr lang="en-US" b="1" dirty="0"/>
              <a:t>1</a:t>
            </a:r>
          </a:p>
          <a:p>
            <a:r>
              <a:rPr lang="en-US" dirty="0"/>
              <a:t>Base 2 means that you need 2 digits to represent two, namely 1 and 0</a:t>
            </a:r>
          </a:p>
          <a:p>
            <a:r>
              <a:rPr lang="en-US" dirty="0"/>
              <a:t>Each place in the number as you move left corresponds to an increase by a factor of </a:t>
            </a:r>
            <a:r>
              <a:rPr lang="en-US" b="1" dirty="0"/>
              <a:t>2</a:t>
            </a:r>
            <a:r>
              <a:rPr lang="en-US" dirty="0"/>
              <a:t> instead of </a:t>
            </a:r>
            <a:r>
              <a:rPr lang="en-US" b="1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3806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2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5200" y="3352801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45340B"/>
                </a:solidFill>
              </a:rPr>
              <a:t>1</a:t>
            </a: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7200" b="1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sz="7200" b="1" dirty="0">
                <a:solidFill>
                  <a:schemeClr val="bg2">
                    <a:lumMod val="25000"/>
                  </a:schemeClr>
                </a:solidFill>
              </a:rPr>
              <a:t>0</a:t>
            </a:r>
            <a:r>
              <a:rPr lang="en-US" sz="7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</a:p>
        </p:txBody>
      </p:sp>
      <p:grpSp>
        <p:nvGrpSpPr>
          <p:cNvPr id="3" name="Group 51"/>
          <p:cNvGrpSpPr/>
          <p:nvPr/>
        </p:nvGrpSpPr>
        <p:grpSpPr>
          <a:xfrm>
            <a:off x="8915400" y="3657601"/>
            <a:ext cx="1524000" cy="584775"/>
            <a:chOff x="7391400" y="3657600"/>
            <a:chExt cx="1524000" cy="584775"/>
          </a:xfrm>
        </p:grpSpPr>
        <p:sp>
          <p:nvSpPr>
            <p:cNvPr id="5" name="TextBox 4"/>
            <p:cNvSpPr txBox="1"/>
            <p:nvPr/>
          </p:nvSpPr>
          <p:spPr>
            <a:xfrm>
              <a:off x="7696200" y="3657600"/>
              <a:ext cx="121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Ones</a:t>
              </a:r>
            </a:p>
          </p:txBody>
        </p:sp>
        <p:cxnSp>
          <p:nvCxnSpPr>
            <p:cNvPr id="13" name="Straight Arrow Connector 12"/>
            <p:cNvCxnSpPr>
              <a:stCxn id="5" idx="1"/>
              <a:endCxn id="4" idx="3"/>
            </p:cNvCxnSpPr>
            <p:nvPr/>
          </p:nvCxnSpPr>
          <p:spPr>
            <a:xfrm rot="10800000" flipV="1">
              <a:off x="7391400" y="3949987"/>
              <a:ext cx="304800" cy="297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57"/>
          <p:cNvGrpSpPr/>
          <p:nvPr/>
        </p:nvGrpSpPr>
        <p:grpSpPr>
          <a:xfrm>
            <a:off x="1848722" y="3657601"/>
            <a:ext cx="1656478" cy="584775"/>
            <a:chOff x="324722" y="3657600"/>
            <a:chExt cx="1656478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324722" y="3657600"/>
              <a:ext cx="12754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6">
                      <a:lumMod val="50000"/>
                    </a:schemeClr>
                  </a:solidFill>
                </a:rPr>
                <a:t>1024's</a:t>
              </a:r>
            </a:p>
          </p:txBody>
        </p:sp>
        <p:cxnSp>
          <p:nvCxnSpPr>
            <p:cNvPr id="16" name="Straight Arrow Connector 15"/>
            <p:cNvCxnSpPr>
              <a:stCxn id="11" idx="3"/>
              <a:endCxn id="4" idx="1"/>
            </p:cNvCxnSpPr>
            <p:nvPr/>
          </p:nvCxnSpPr>
          <p:spPr>
            <a:xfrm>
              <a:off x="1600200" y="3949988"/>
              <a:ext cx="381000" cy="297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53"/>
          <p:cNvGrpSpPr/>
          <p:nvPr/>
        </p:nvGrpSpPr>
        <p:grpSpPr>
          <a:xfrm>
            <a:off x="5791201" y="2082226"/>
            <a:ext cx="1717137" cy="1447801"/>
            <a:chOff x="4495800" y="2531715"/>
            <a:chExt cx="1717137" cy="998307"/>
          </a:xfrm>
        </p:grpSpPr>
        <p:sp>
          <p:nvSpPr>
            <p:cNvPr id="7" name="TextBox 6"/>
            <p:cNvSpPr txBox="1"/>
            <p:nvPr/>
          </p:nvSpPr>
          <p:spPr>
            <a:xfrm>
              <a:off x="4495800" y="2531715"/>
              <a:ext cx="1717137" cy="403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err="1">
                  <a:solidFill>
                    <a:schemeClr val="accent2">
                      <a:lumMod val="75000"/>
                    </a:schemeClr>
                  </a:solidFill>
                </a:rPr>
                <a:t>Sixteens</a:t>
              </a:r>
              <a:endParaRPr lang="en-US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6200000" flipH="1">
              <a:off x="5010187" y="3206208"/>
              <a:ext cx="647626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55"/>
          <p:cNvGrpSpPr/>
          <p:nvPr/>
        </p:nvGrpSpPr>
        <p:grpSpPr>
          <a:xfrm>
            <a:off x="5105401" y="4495801"/>
            <a:ext cx="2212465" cy="2184974"/>
            <a:chOff x="3489487" y="4495801"/>
            <a:chExt cx="2212465" cy="2184974"/>
          </a:xfrm>
        </p:grpSpPr>
        <p:sp>
          <p:nvSpPr>
            <p:cNvPr id="8" name="TextBox 7"/>
            <p:cNvSpPr txBox="1"/>
            <p:nvPr/>
          </p:nvSpPr>
          <p:spPr>
            <a:xfrm>
              <a:off x="3489487" y="6096000"/>
              <a:ext cx="22124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3">
                      <a:lumMod val="75000"/>
                    </a:schemeClr>
                  </a:solidFill>
                </a:rPr>
                <a:t>Thirty twos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3733674" y="5333081"/>
              <a:ext cx="1676400" cy="183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52"/>
          <p:cNvGrpSpPr/>
          <p:nvPr/>
        </p:nvGrpSpPr>
        <p:grpSpPr>
          <a:xfrm>
            <a:off x="6467236" y="4495801"/>
            <a:ext cx="1305165" cy="1727774"/>
            <a:chOff x="5095635" y="4495802"/>
            <a:chExt cx="1305165" cy="1727774"/>
          </a:xfrm>
        </p:grpSpPr>
        <p:sp>
          <p:nvSpPr>
            <p:cNvPr id="6" name="TextBox 5"/>
            <p:cNvSpPr txBox="1"/>
            <p:nvPr/>
          </p:nvSpPr>
          <p:spPr>
            <a:xfrm>
              <a:off x="5095635" y="5638801"/>
              <a:ext cx="13051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</a:rPr>
                <a:t>Eights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5105399" y="5104247"/>
              <a:ext cx="1219200" cy="230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54"/>
          <p:cNvGrpSpPr/>
          <p:nvPr/>
        </p:nvGrpSpPr>
        <p:grpSpPr>
          <a:xfrm>
            <a:off x="4684752" y="1447800"/>
            <a:ext cx="2097049" cy="2057400"/>
            <a:chOff x="3084551" y="1752600"/>
            <a:chExt cx="2097049" cy="1752600"/>
          </a:xfrm>
        </p:grpSpPr>
        <p:sp>
          <p:nvSpPr>
            <p:cNvPr id="9" name="TextBox 8"/>
            <p:cNvSpPr txBox="1"/>
            <p:nvPr/>
          </p:nvSpPr>
          <p:spPr>
            <a:xfrm>
              <a:off x="3084551" y="1752600"/>
              <a:ext cx="2097049" cy="498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4">
                      <a:lumMod val="75000"/>
                    </a:schemeClr>
                  </a:solidFill>
                </a:rPr>
                <a:t>Sixty fours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5400000">
              <a:off x="3505994" y="2894806"/>
              <a:ext cx="1219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2"/>
          <p:cNvGrpSpPr/>
          <p:nvPr/>
        </p:nvGrpSpPr>
        <p:grpSpPr>
          <a:xfrm>
            <a:off x="7620000" y="4495800"/>
            <a:ext cx="1102802" cy="1118174"/>
            <a:chOff x="5257800" y="4495801"/>
            <a:chExt cx="1102802" cy="1118174"/>
          </a:xfrm>
        </p:grpSpPr>
        <p:sp>
          <p:nvSpPr>
            <p:cNvPr id="34" name="TextBox 33"/>
            <p:cNvSpPr txBox="1"/>
            <p:nvPr/>
          </p:nvSpPr>
          <p:spPr>
            <a:xfrm>
              <a:off x="5257800" y="5029200"/>
              <a:ext cx="11028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>
                      <a:lumMod val="25000"/>
                    </a:schemeClr>
                  </a:solidFill>
                </a:rPr>
                <a:t>Twos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5410777" y="4800023"/>
              <a:ext cx="609600" cy="115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53"/>
          <p:cNvGrpSpPr/>
          <p:nvPr/>
        </p:nvGrpSpPr>
        <p:grpSpPr>
          <a:xfrm>
            <a:off x="6934200" y="2514601"/>
            <a:ext cx="1168910" cy="1015425"/>
            <a:chOff x="4724400" y="2514600"/>
            <a:chExt cx="1168910" cy="1015425"/>
          </a:xfrm>
        </p:grpSpPr>
        <p:sp>
          <p:nvSpPr>
            <p:cNvPr id="37" name="TextBox 36"/>
            <p:cNvSpPr txBox="1"/>
            <p:nvPr/>
          </p:nvSpPr>
          <p:spPr>
            <a:xfrm>
              <a:off x="4724400" y="2514600"/>
              <a:ext cx="1168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>
                      <a:lumMod val="75000"/>
                    </a:schemeClr>
                  </a:solidFill>
                </a:rPr>
                <a:t>Fours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>
              <a:off x="5094728" y="3287273"/>
              <a:ext cx="482025" cy="348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53"/>
          <p:cNvGrpSpPr/>
          <p:nvPr/>
        </p:nvGrpSpPr>
        <p:grpSpPr>
          <a:xfrm>
            <a:off x="4267200" y="1970783"/>
            <a:ext cx="1066254" cy="1534417"/>
            <a:chOff x="4800600" y="2471990"/>
            <a:chExt cx="1066254" cy="1058032"/>
          </a:xfrm>
        </p:grpSpPr>
        <p:sp>
          <p:nvSpPr>
            <p:cNvPr id="48" name="TextBox 47"/>
            <p:cNvSpPr txBox="1"/>
            <p:nvPr/>
          </p:nvSpPr>
          <p:spPr>
            <a:xfrm>
              <a:off x="4800600" y="2471990"/>
              <a:ext cx="1066254" cy="403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</a:rPr>
                <a:t>256's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6200000" flipH="1">
              <a:off x="5010187" y="3206208"/>
              <a:ext cx="647626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52"/>
          <p:cNvGrpSpPr/>
          <p:nvPr/>
        </p:nvGrpSpPr>
        <p:grpSpPr>
          <a:xfrm>
            <a:off x="4724401" y="4495800"/>
            <a:ext cx="1083117" cy="1727774"/>
            <a:chOff x="5181600" y="4495802"/>
            <a:chExt cx="1083117" cy="1727774"/>
          </a:xfrm>
        </p:grpSpPr>
        <p:sp>
          <p:nvSpPr>
            <p:cNvPr id="56" name="TextBox 55"/>
            <p:cNvSpPr txBox="1"/>
            <p:nvPr/>
          </p:nvSpPr>
          <p:spPr>
            <a:xfrm>
              <a:off x="5181600" y="5638801"/>
              <a:ext cx="10831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128's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rot="5400000" flipH="1" flipV="1">
              <a:off x="5105399" y="5104247"/>
              <a:ext cx="1219200" cy="230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2"/>
          <p:cNvGrpSpPr/>
          <p:nvPr/>
        </p:nvGrpSpPr>
        <p:grpSpPr>
          <a:xfrm>
            <a:off x="3810000" y="4495800"/>
            <a:ext cx="1055866" cy="1118174"/>
            <a:chOff x="5181600" y="4495801"/>
            <a:chExt cx="1055866" cy="1118174"/>
          </a:xfrm>
        </p:grpSpPr>
        <p:sp>
          <p:nvSpPr>
            <p:cNvPr id="59" name="TextBox 58"/>
            <p:cNvSpPr txBox="1"/>
            <p:nvPr/>
          </p:nvSpPr>
          <p:spPr>
            <a:xfrm>
              <a:off x="5181600" y="5029200"/>
              <a:ext cx="105586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6">
                      <a:lumMod val="50000"/>
                    </a:schemeClr>
                  </a:solidFill>
                </a:rPr>
                <a:t>512's</a:t>
              </a: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5400000" flipH="1" flipV="1">
              <a:off x="5410777" y="4800023"/>
              <a:ext cx="609600" cy="115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411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system works fine for unsigned integer values</a:t>
            </a:r>
          </a:p>
          <a:p>
            <a:pPr lvl="1"/>
            <a:r>
              <a:rPr lang="en-US" dirty="0"/>
              <a:t>However many bits you've got, take the pattern of 1's and 0's and convert to decimal</a:t>
            </a:r>
          </a:p>
          <a:p>
            <a:r>
              <a:rPr lang="en-US" dirty="0"/>
              <a:t>What about signed integers that are negative?</a:t>
            </a:r>
          </a:p>
          <a:p>
            <a:pPr lvl="1"/>
            <a:r>
              <a:rPr lang="en-US" dirty="0"/>
              <a:t>Most modern hardware (and consequently C and Java) use </a:t>
            </a:r>
            <a:r>
              <a:rPr lang="en-US" b="1" dirty="0"/>
              <a:t>two's complement</a:t>
            </a:r>
            <a:r>
              <a:rPr lang="en-US" dirty="0"/>
              <a:t>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6064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Two's complement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Two's complement only makes sense for a representation with a fixed number of bits</a:t>
            </a:r>
          </a:p>
          <a:p>
            <a:pPr lvl="1"/>
            <a:r>
              <a:rPr lang="en-US" dirty="0"/>
              <a:t>But we can use it for </a:t>
            </a:r>
            <a:r>
              <a:rPr lang="en-US" b="1" dirty="0"/>
              <a:t>any</a:t>
            </a:r>
            <a:r>
              <a:rPr lang="en-US" dirty="0"/>
              <a:t> fixed number</a:t>
            </a:r>
          </a:p>
          <a:p>
            <a:r>
              <a:rPr lang="en-US" dirty="0"/>
              <a:t>If the </a:t>
            </a:r>
            <a:r>
              <a:rPr lang="en-US" b="1" dirty="0"/>
              <a:t>most significant bit</a:t>
            </a:r>
            <a:r>
              <a:rPr lang="en-US" dirty="0"/>
              <a:t> (</a:t>
            </a:r>
            <a:r>
              <a:rPr lang="en-US" b="1" dirty="0"/>
              <a:t>MSB</a:t>
            </a:r>
            <a:r>
              <a:rPr lang="en-US" dirty="0"/>
              <a:t>) is a 1, the number is negative</a:t>
            </a:r>
          </a:p>
          <a:p>
            <a:pPr lvl="1"/>
            <a:r>
              <a:rPr lang="en-US" dirty="0"/>
              <a:t>Otherwise, it's positive</a:t>
            </a:r>
          </a:p>
          <a:p>
            <a:r>
              <a:rPr lang="en-US" dirty="0"/>
              <a:t>Unfortunately, it's </a:t>
            </a:r>
            <a:r>
              <a:rPr lang="en-US" i="1" dirty="0"/>
              <a:t>not</a:t>
            </a:r>
            <a:r>
              <a:rPr lang="en-US" dirty="0"/>
              <a:t> as simple as flipping the MSB to change signs</a:t>
            </a:r>
          </a:p>
        </p:txBody>
      </p:sp>
    </p:spTree>
    <p:extLst>
      <p:ext uri="{BB962C8B-B14F-4D97-AF65-F5344CB8AC3E}">
        <p14:creationId xmlns:p14="http://schemas.microsoft.com/office/powerpoint/2010/main" val="233752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Negative integer in two's complement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say you have a positive number </a:t>
            </a:r>
            <a:r>
              <a:rPr lang="en-US" b="1" i="1" dirty="0"/>
              <a:t>n</a:t>
            </a:r>
            <a:r>
              <a:rPr lang="en-US" dirty="0"/>
              <a:t> and want the representation of </a:t>
            </a:r>
            <a:r>
              <a:rPr lang="en-US" b="1" dirty="0"/>
              <a:t>–</a:t>
            </a:r>
            <a:r>
              <a:rPr lang="en-US" b="1" i="1" dirty="0"/>
              <a:t>n</a:t>
            </a:r>
            <a:r>
              <a:rPr lang="en-US" dirty="0"/>
              <a:t> in two's complement with </a:t>
            </a:r>
            <a:r>
              <a:rPr lang="en-US" b="1" i="1" dirty="0"/>
              <a:t>k</a:t>
            </a:r>
            <a:r>
              <a:rPr lang="en-US" dirty="0"/>
              <a:t> bits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Figure out the pattern of </a:t>
            </a:r>
            <a:r>
              <a:rPr lang="en-US" b="1" i="1" dirty="0"/>
              <a:t>k</a:t>
            </a:r>
            <a:r>
              <a:rPr lang="en-US" dirty="0"/>
              <a:t> 0's and 1's for </a:t>
            </a:r>
            <a:r>
              <a:rPr lang="en-US" b="1" i="1" dirty="0"/>
              <a:t>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 every single bit in that pattern (changing all 0's to 1's and all 1's to 0's)</a:t>
            </a:r>
          </a:p>
          <a:p>
            <a:pPr marL="925830" lvl="1" indent="-514350"/>
            <a:r>
              <a:rPr lang="en-US" dirty="0"/>
              <a:t>This is called one's complement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Then, add 1 to the final representation as if it were positive, carrying the value if needed</a:t>
            </a:r>
          </a:p>
        </p:txBody>
      </p:sp>
    </p:spTree>
    <p:extLst>
      <p:ext uri="{BB962C8B-B14F-4D97-AF65-F5344CB8AC3E}">
        <p14:creationId xmlns:p14="http://schemas.microsoft.com/office/powerpoint/2010/main" val="59290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simplicity, let's use 4-bit, two's complement</a:t>
            </a:r>
          </a:p>
          <a:p>
            <a:r>
              <a:rPr lang="en-US" dirty="0"/>
              <a:t>Find -6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6 is 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0110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Flipped is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1001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Adding 1 gives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1010</a:t>
            </a:r>
          </a:p>
        </p:txBody>
      </p:sp>
    </p:spTree>
    <p:extLst>
      <p:ext uri="{BB962C8B-B14F-4D97-AF65-F5344CB8AC3E}">
        <p14:creationId xmlns:p14="http://schemas.microsoft.com/office/powerpoint/2010/main" val="358605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Two's complement to negative integer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say you have a </a:t>
            </a:r>
            <a:r>
              <a:rPr lang="en-US" b="1" i="1" dirty="0"/>
              <a:t>k</a:t>
            </a:r>
            <a:r>
              <a:rPr lang="en-US" dirty="0"/>
              <a:t> bits representation of a negative number and want to know what it is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Subtract 1 from the representation, borrowing if needed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 every single bit in that pattern (changing all 0's to 1's and all 1's to 0's)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Determine the final integer value</a:t>
            </a:r>
          </a:p>
        </p:txBody>
      </p:sp>
    </p:spTree>
    <p:extLst>
      <p:ext uri="{BB962C8B-B14F-4D97-AF65-F5344CB8AC3E}">
        <p14:creationId xmlns:p14="http://schemas.microsoft.com/office/powerpoint/2010/main" val="36292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C basics</a:t>
            </a:r>
          </a:p>
          <a:p>
            <a:r>
              <a:rPr lang="en-US" dirty="0"/>
              <a:t>C compilation model</a:t>
            </a:r>
          </a:p>
          <a:p>
            <a:r>
              <a:rPr lang="en-US" dirty="0"/>
              <a:t>History of Unix and Linux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simplicity, let's use 4-bit, two's complement</a:t>
            </a:r>
          </a:p>
          <a:p>
            <a:r>
              <a:rPr lang="en-US" dirty="0"/>
              <a:t>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1110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Subtracting 1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1101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Flipped is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0010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Which is 2, meaning that the value is -2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9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four bit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775478"/>
              </p:ext>
            </p:extLst>
          </p:nvPr>
        </p:nvGraphicFramePr>
        <p:xfrm>
          <a:off x="2059080" y="1828800"/>
          <a:ext cx="812531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134">
                <a:tc>
                  <a:txBody>
                    <a:bodyPr/>
                    <a:lstStyle/>
                    <a:p>
                      <a:r>
                        <a:rPr lang="en-US" sz="2800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134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itchFamily="49" charset="0"/>
                          <a:cs typeface="Courier New" pitchFamily="49" charset="0"/>
                        </a:rPr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533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why?!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the flipping system makes it so that adding negative and positive numbers can be done without any conversion</a:t>
            </a:r>
          </a:p>
          <a:p>
            <a:pPr lvl="1"/>
            <a:r>
              <a:rPr lang="en-US" dirty="0"/>
              <a:t>Example 5 + -3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0101</a:t>
            </a:r>
            <a:r>
              <a:rPr lang="en-US" dirty="0"/>
              <a:t>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1101</a:t>
            </a:r>
            <a:r>
              <a:rPr lang="en-US" dirty="0"/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0010</a:t>
            </a:r>
            <a:r>
              <a:rPr lang="en-US" dirty="0"/>
              <a:t> = 2</a:t>
            </a:r>
          </a:p>
          <a:p>
            <a:pPr lvl="1"/>
            <a:r>
              <a:rPr lang="en-US" dirty="0"/>
              <a:t>Overflow doesn't matter</a:t>
            </a:r>
          </a:p>
          <a:p>
            <a:r>
              <a:rPr lang="en-US" dirty="0"/>
              <a:t>Two's complement (adding the 1 to the representation) is needed for this to work</a:t>
            </a:r>
          </a:p>
          <a:p>
            <a:pPr lvl="1"/>
            <a:r>
              <a:rPr lang="en-US" dirty="0"/>
              <a:t>It preserves parity for negative numbers</a:t>
            </a:r>
          </a:p>
          <a:p>
            <a:pPr lvl="1"/>
            <a:r>
              <a:rPr lang="en-US" dirty="0"/>
              <a:t>It keeps us with a single representation for zero</a:t>
            </a:r>
          </a:p>
          <a:p>
            <a:pPr lvl="1"/>
            <a:r>
              <a:rPr lang="en-US" dirty="0"/>
              <a:t>We end up with one extra negative number than positive number</a:t>
            </a:r>
          </a:p>
        </p:txBody>
      </p:sp>
    </p:spTree>
    <p:extLst>
      <p:ext uri="{BB962C8B-B14F-4D97-AF65-F5344CB8AC3E}">
        <p14:creationId xmlns:p14="http://schemas.microsoft.com/office/powerpoint/2010/main" val="196980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244609"/>
          </a:xfrm>
        </p:spPr>
        <p:txBody>
          <a:bodyPr>
            <a:normAutofit/>
          </a:bodyPr>
          <a:lstStyle/>
          <a:p>
            <a:r>
              <a:rPr lang="en-US" dirty="0"/>
              <a:t>Okay, how do we represent floating point numbers?</a:t>
            </a:r>
          </a:p>
          <a:p>
            <a:r>
              <a:rPr lang="en-US" dirty="0"/>
              <a:t>A completely different system!</a:t>
            </a:r>
          </a:p>
          <a:p>
            <a:pPr lvl="1"/>
            <a:r>
              <a:rPr lang="en-US" dirty="0"/>
              <a:t>IEEE-754 standard</a:t>
            </a:r>
          </a:p>
          <a:p>
            <a:pPr lvl="1"/>
            <a:r>
              <a:rPr lang="en-US" dirty="0"/>
              <a:t>One bit is the sign bit</a:t>
            </a:r>
          </a:p>
          <a:p>
            <a:pPr lvl="1"/>
            <a:r>
              <a:rPr lang="en-US" dirty="0"/>
              <a:t>Then some bits are for the exponent (8 bits for float, 11 bits for double)</a:t>
            </a:r>
          </a:p>
          <a:p>
            <a:pPr lvl="1"/>
            <a:r>
              <a:rPr lang="en-US" dirty="0"/>
              <a:t>Then some bits are for the mantissa (23 bits for float, 52 bits for double)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981192" y="6096000"/>
          <a:ext cx="8153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479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56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They want floating point values to be unique</a:t>
                </a:r>
              </a:p>
              <a:p>
                <a:r>
                  <a:rPr lang="en-US" dirty="0"/>
                  <a:t>So, the mantissa leaves off the first 1</a:t>
                </a:r>
              </a:p>
              <a:p>
                <a:r>
                  <a:rPr lang="en-US" dirty="0"/>
                  <a:t>To allow for positive and negative exponents, you subtract 127 (for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float</a:t>
                </a:r>
                <a:r>
                  <a:rPr lang="en-US" dirty="0"/>
                  <a:t>, or 1023 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dirty="0"/>
                  <a:t>) from the written exponent</a:t>
                </a:r>
              </a:p>
              <a:p>
                <a:r>
                  <a:rPr lang="en-US" dirty="0"/>
                  <a:t>The final number is:</a:t>
                </a:r>
              </a:p>
              <a:p>
                <a:pPr lvl="1"/>
                <a:r>
                  <a:rPr lang="en-US" dirty="0"/>
                  <a:t>(-1)</a:t>
                </a:r>
                <a:r>
                  <a:rPr lang="en-US" b="1" i="1" baseline="30000" dirty="0"/>
                  <a:t>sign bit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2</a:t>
                </a:r>
                <a:r>
                  <a:rPr lang="en-US" baseline="30000" dirty="0"/>
                  <a:t>(</a:t>
                </a:r>
                <a:r>
                  <a:rPr lang="en-US" b="1" i="1" baseline="30000" dirty="0"/>
                  <a:t>exponent</a:t>
                </a:r>
                <a:r>
                  <a:rPr lang="en-US" baseline="30000" dirty="0"/>
                  <a:t> – 127)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1.</a:t>
                </a:r>
                <a:r>
                  <a:rPr lang="en-US" b="1" i="1" dirty="0"/>
                  <a:t>mantissa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0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 even that isn't enough!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6294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would you represent zero?</a:t>
            </a:r>
          </a:p>
          <a:p>
            <a:pPr lvl="1"/>
            <a:r>
              <a:rPr lang="en-US" dirty="0"/>
              <a:t>If all the bits are zero, the number is 0.0</a:t>
            </a:r>
          </a:p>
          <a:p>
            <a:r>
              <a:rPr lang="en-US" dirty="0"/>
              <a:t>There are other special cases</a:t>
            </a:r>
          </a:p>
          <a:p>
            <a:pPr lvl="1"/>
            <a:r>
              <a:rPr lang="en-US" dirty="0"/>
              <a:t>If every bit of the exponent is set (but all of the mantissa is zeroes), the value is positive or negative infinity</a:t>
            </a:r>
          </a:p>
          <a:p>
            <a:pPr lvl="1"/>
            <a:r>
              <a:rPr lang="en-US" dirty="0"/>
              <a:t>If every bit of the exponent is set (and some of the mantissa bits are set), the value is positive or negative </a:t>
            </a:r>
            <a:r>
              <a:rPr lang="en-US" dirty="0" err="1"/>
              <a:t>NaN</a:t>
            </a:r>
            <a:r>
              <a:rPr lang="en-US" dirty="0"/>
              <a:t> (not a number)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96153"/>
              </p:ext>
            </p:extLst>
          </p:nvPr>
        </p:nvGraphicFramePr>
        <p:xfrm>
          <a:off x="7772400" y="2209800"/>
          <a:ext cx="3603053" cy="3941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0x00000000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0x3F800000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0x3F000000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0x40400000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+mn-lt"/>
                          <a:cs typeface="Courier New" pitchFamily="49" charset="0"/>
                        </a:rPr>
                        <a:t>+Infinity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0x7F800000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+mn-lt"/>
                          <a:cs typeface="Courier New" pitchFamily="49" charset="0"/>
                        </a:rPr>
                        <a:t>-Infinity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0xFF800000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+mn-lt"/>
                          <a:cs typeface="Courier New" pitchFamily="49" charset="0"/>
                        </a:rPr>
                        <a:t>+</a:t>
                      </a:r>
                      <a:r>
                        <a:rPr lang="en-US" sz="2400" b="0" dirty="0" err="1">
                          <a:latin typeface="+mn-lt"/>
                          <a:cs typeface="Courier New" pitchFamily="49" charset="0"/>
                        </a:rPr>
                        <a:t>NaN</a:t>
                      </a:r>
                      <a:endParaRPr lang="en-US" sz="2400" b="0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0x7FC00000</a:t>
                      </a: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and others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9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both integers and floating-point values, the </a:t>
            </a:r>
            <a:r>
              <a:rPr lang="en-US" b="1" dirty="0"/>
              <a:t>most significant bit</a:t>
            </a:r>
            <a:r>
              <a:rPr lang="en-US" dirty="0"/>
              <a:t> determines the sign</a:t>
            </a:r>
          </a:p>
          <a:p>
            <a:pPr lvl="1"/>
            <a:r>
              <a:rPr lang="en-US" dirty="0"/>
              <a:t>But is that bit on the rightmost side or the leftmost side?</a:t>
            </a:r>
          </a:p>
          <a:p>
            <a:pPr lvl="1"/>
            <a:r>
              <a:rPr lang="en-US" dirty="0"/>
              <a:t>What does left or right even mean inside a computer?</a:t>
            </a:r>
          </a:p>
          <a:p>
            <a:r>
              <a:rPr lang="en-US" dirty="0"/>
              <a:t>The property is the </a:t>
            </a:r>
            <a:r>
              <a:rPr lang="en-US" b="1" dirty="0" err="1"/>
              <a:t>endianness</a:t>
            </a:r>
            <a:r>
              <a:rPr lang="en-US" dirty="0"/>
              <a:t> of a computer</a:t>
            </a:r>
          </a:p>
          <a:p>
            <a:r>
              <a:rPr lang="en-US" dirty="0"/>
              <a:t>Some computers store the most significant bit first in the representation of a number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big-endian</a:t>
            </a:r>
            <a:r>
              <a:rPr lang="en-US" dirty="0"/>
              <a:t> machines</a:t>
            </a:r>
          </a:p>
          <a:p>
            <a:r>
              <a:rPr lang="en-US" dirty="0"/>
              <a:t>Others store the least significant bit first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little-endian</a:t>
            </a:r>
            <a:r>
              <a:rPr lang="en-US" dirty="0"/>
              <a:t> machines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8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5192"/>
            <a:ext cx="11201400" cy="3330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Usually, it doesn't!</a:t>
            </a:r>
          </a:p>
          <a:p>
            <a:r>
              <a:rPr lang="en-US" dirty="0"/>
              <a:t>It's all internally consistent</a:t>
            </a:r>
          </a:p>
          <a:p>
            <a:pPr lvl="1"/>
            <a:r>
              <a:rPr lang="en-US" dirty="0"/>
              <a:t>C uses the appropriate </a:t>
            </a:r>
            <a:r>
              <a:rPr lang="en-US" dirty="0" err="1"/>
              <a:t>endianness</a:t>
            </a:r>
            <a:r>
              <a:rPr lang="en-US" dirty="0"/>
              <a:t> of the machine</a:t>
            </a:r>
          </a:p>
          <a:p>
            <a:r>
              <a:rPr lang="en-US" dirty="0"/>
              <a:t>With pointers, you can look at each byte inside of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(or other type) in order</a:t>
            </a:r>
          </a:p>
          <a:p>
            <a:pPr lvl="1"/>
            <a:r>
              <a:rPr lang="en-US" dirty="0"/>
              <a:t>When doing that, </a:t>
            </a:r>
            <a:r>
              <a:rPr lang="en-US" dirty="0" err="1"/>
              <a:t>endianness</a:t>
            </a:r>
            <a:r>
              <a:rPr lang="en-US" dirty="0"/>
              <a:t> affects the byte ordering</a:t>
            </a:r>
          </a:p>
          <a:p>
            <a:r>
              <a:rPr lang="en-US" dirty="0"/>
              <a:t>The term is also applied to things outside of memory addresses</a:t>
            </a:r>
          </a:p>
          <a:p>
            <a:r>
              <a:rPr lang="en-US" dirty="0"/>
              <a:t>Mixed-endian is rare for memory, but possible in other cases: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45270"/>
              </p:ext>
            </p:extLst>
          </p:nvPr>
        </p:nvGraphicFramePr>
        <p:xfrm>
          <a:off x="1143000" y="5105401"/>
          <a:ext cx="9709787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6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Courier New" pitchFamily="49" charset="0"/>
                          <a:cs typeface="Courier New" pitchFamily="49" charset="0"/>
                        </a:rPr>
                        <a:t>http://faculty.otterbein.edu/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 New" pitchFamily="49" charset="0"/>
                          <a:cs typeface="Courier New" pitchFamily="49" charset="0"/>
                        </a:rPr>
                        <a:t>wittman1/comp2400/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6781800" y="5638801"/>
            <a:ext cx="3048000" cy="838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More specific</a:t>
            </a:r>
          </a:p>
        </p:txBody>
      </p:sp>
      <p:sp>
        <p:nvSpPr>
          <p:cNvPr id="7" name="Right Arrow 6"/>
          <p:cNvSpPr/>
          <p:nvPr/>
        </p:nvSpPr>
        <p:spPr>
          <a:xfrm flipH="1">
            <a:off x="3429000" y="5638801"/>
            <a:ext cx="3048000" cy="838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More specific</a:t>
            </a:r>
          </a:p>
        </p:txBody>
      </p:sp>
    </p:spTree>
    <p:extLst>
      <p:ext uri="{BB962C8B-B14F-4D97-AF65-F5344CB8AC3E}">
        <p14:creationId xmlns:p14="http://schemas.microsoft.com/office/powerpoint/2010/main" val="364780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28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408176"/>
          <a:ext cx="12192000" cy="5457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825"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>
                          <a:effectLst/>
                        </a:rPr>
                        <a:t>e</a:t>
                      </a:r>
                      <a:r>
                        <a:rPr lang="en-US" sz="1800" b="1" u="none" strike="noStrike" baseline="3000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sin(double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Sine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Natural logarithm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tan(double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log10(double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Common logarithm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pow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base, double exponent)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Raise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base</a:t>
                      </a:r>
                      <a:r>
                        <a:rPr lang="en-US" sz="1800" u="none" strike="noStrike" dirty="0">
                          <a:effectLst/>
                        </a:rPr>
                        <a:t> to power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exponent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asin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Square root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atan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ceil(double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up value of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8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atan2(double y, 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y/x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floor(double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down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Absolute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fmod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value, double divisor)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Remainder of dividing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value</a:t>
                      </a:r>
                      <a:r>
                        <a:rPr lang="en-US" sz="1800" u="none" strike="noStrike" dirty="0">
                          <a:effectLst/>
                        </a:rPr>
                        <a:t> by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divisor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45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math functions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666999"/>
            <a:ext cx="10972800" cy="37338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 = 3.0;</a:t>
            </a:r>
          </a:p>
          <a:p>
            <a:pPr marL="118872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b = 4.0;</a:t>
            </a:r>
          </a:p>
          <a:p>
            <a:pPr marL="118872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(a*a + b*b);</a:t>
            </a:r>
          </a:p>
          <a:p>
            <a:pPr marL="41148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"Hypotenuse: %f\n"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c); </a:t>
            </a:r>
          </a:p>
          <a:p>
            <a:pPr marL="41148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7206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doesn't 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473209"/>
          </a:xfrm>
        </p:spPr>
        <p:txBody>
          <a:bodyPr>
            <a:normAutofit/>
          </a:bodyPr>
          <a:lstStyle/>
          <a:p>
            <a:r>
              <a:rPr lang="en-US" dirty="0"/>
              <a:t>Just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gives the headers for math functions, not the actual code</a:t>
            </a:r>
          </a:p>
          <a:p>
            <a:r>
              <a:rPr lang="en-US" dirty="0"/>
              <a:t>You must link the math library with flag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–lm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Now, how are you supposed to know that?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hypotenuse.c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-o hypotenuse -lm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man 3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sqrt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6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main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24460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Man (manual) pages give you more information about commands and functions, in 8 areas: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General commands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System calls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Library functions (C library, especially)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Special files and devices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File formats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Miscellaneous stuff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System administration</a:t>
            </a:r>
          </a:p>
          <a:p>
            <a:r>
              <a:rPr lang="en-US" dirty="0"/>
              <a:t>Try by typing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man topic</a:t>
            </a:r>
            <a:r>
              <a:rPr lang="en-US" dirty="0"/>
              <a:t> for something you're interested in</a:t>
            </a:r>
          </a:p>
          <a:p>
            <a:r>
              <a:rPr lang="en-US" dirty="0"/>
              <a:t>If it lists topics in different sections, specify the section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more information: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595753"/>
            <a:ext cx="10972800" cy="6858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man 3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sqrt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6858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man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man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79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Preprocessor directives</a:t>
            </a:r>
          </a:p>
          <a:p>
            <a:r>
              <a:rPr lang="en-US" dirty="0"/>
              <a:t>Single character I/O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K&amp;R Chapter 1</a:t>
            </a:r>
          </a:p>
          <a:p>
            <a:r>
              <a:rPr lang="en-US" dirty="0"/>
              <a:t>Keep working on Project 1</a:t>
            </a:r>
          </a:p>
          <a:p>
            <a:r>
              <a:rPr lang="en-US" b="1" dirty="0"/>
              <a:t>No class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81201"/>
            <a:ext cx="10972800" cy="37874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ANSI C retains the basic philosophy that programmers know what they are doing; it only requires that they state their intentions explicitly.</a:t>
            </a:r>
          </a:p>
          <a:p>
            <a:pPr marL="118872" indent="0">
              <a:buNone/>
            </a:pPr>
            <a:endParaRPr lang="en-US" sz="3600" i="1" dirty="0"/>
          </a:p>
          <a:p>
            <a:pPr marL="411480" lvl="1" indent="0">
              <a:buNone/>
            </a:pPr>
            <a:r>
              <a:rPr lang="en-US" sz="3200" dirty="0"/>
              <a:t>Kernighan and Ritchie</a:t>
            </a:r>
          </a:p>
          <a:p>
            <a:pPr marL="411480" lvl="1" indent="0">
              <a:buNone/>
            </a:pPr>
            <a:r>
              <a:rPr lang="en-US" sz="3200" dirty="0"/>
              <a:t>from </a:t>
            </a:r>
            <a:r>
              <a:rPr lang="en-US" sz="3200" i="1" dirty="0"/>
              <a:t>The C Programming Language</a:t>
            </a:r>
            <a:r>
              <a:rPr lang="en-US" sz="3200" dirty="0"/>
              <a:t>, 2</a:t>
            </a:r>
            <a:r>
              <a:rPr lang="en-US" sz="3200" baseline="30000" dirty="0"/>
              <a:t>nd</a:t>
            </a:r>
            <a:r>
              <a:rPr lang="en-US" sz="3200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343056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 Literals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27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By default, every integer is assumed to be a 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If you want to mark a literal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/>
              <a:t>, put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or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 at the end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long value = 2L;</a:t>
            </a:r>
          </a:p>
          <a:p>
            <a:pPr lvl="1"/>
            <a:r>
              <a:rPr lang="en-US" dirty="0"/>
              <a:t>Don't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, it looks too much 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lvl="1"/>
            <a:r>
              <a:rPr lang="en-US" dirty="0"/>
              <a:t>There's no way to mark a literal 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short</a:t>
            </a:r>
          </a:p>
          <a:p>
            <a:r>
              <a:rPr lang="en-US" dirty="0"/>
              <a:t>If you want to mark it unsigned, 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/>
              <a:t>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500u;</a:t>
            </a:r>
          </a:p>
          <a:p>
            <a:r>
              <a:rPr lang="en-US" dirty="0"/>
              <a:t>Every value with a decimal point is assumed to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r>
              <a:rPr lang="en-US" dirty="0"/>
              <a:t>If you want to mark it 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/>
              <a:t>, put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or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at the end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float z = 1.0f;</a:t>
            </a:r>
          </a:p>
        </p:txBody>
      </p:sp>
    </p:spTree>
    <p:extLst>
      <p:ext uri="{BB962C8B-B14F-4D97-AF65-F5344CB8AC3E}">
        <p14:creationId xmlns:p14="http://schemas.microsoft.com/office/powerpoint/2010/main" val="263265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in other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can also write a literal in hexadecimal or octal</a:t>
            </a:r>
          </a:p>
          <a:p>
            <a:r>
              <a:rPr lang="en-US" dirty="0"/>
              <a:t>A hexadecimal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0x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0xDEADBEEF;</a:t>
            </a:r>
          </a:p>
          <a:p>
            <a:pPr lvl="1"/>
            <a:r>
              <a:rPr lang="en-US" dirty="0"/>
              <a:t>Hexadecimal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(upper or lower case)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An octal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= 0765;</a:t>
            </a:r>
          </a:p>
          <a:p>
            <a:pPr lvl="1"/>
            <a:r>
              <a:rPr lang="en-US" dirty="0"/>
              <a:t>Octal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 lvl="1"/>
            <a:r>
              <a:rPr lang="en-US" dirty="0"/>
              <a:t>Be careful not to prepend other numbers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, because they will be in octal!</a:t>
            </a:r>
          </a:p>
          <a:p>
            <a:r>
              <a:rPr lang="en-US" dirty="0"/>
              <a:t>Remember, this changes only how you write the literal, not how it's stored in the computer</a:t>
            </a:r>
          </a:p>
          <a:p>
            <a:r>
              <a:rPr lang="en-US" dirty="0"/>
              <a:t>Can't write binary literals</a:t>
            </a:r>
          </a:p>
        </p:txBody>
      </p:sp>
    </p:spTree>
    <p:extLst>
      <p:ext uri="{BB962C8B-B14F-4D97-AF65-F5344CB8AC3E}">
        <p14:creationId xmlns:p14="http://schemas.microsoft.com/office/powerpoint/2010/main" val="307414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in other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provides flags for printing out integers in: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%d</a:t>
            </a:r>
            <a:r>
              <a:rPr lang="en-US" dirty="0"/>
              <a:t>	Decimal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%x</a:t>
            </a:r>
            <a:r>
              <a:rPr lang="en-US" dirty="0"/>
              <a:t>	Hexadecimal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%X</a:t>
            </a:r>
            <a:r>
              <a:rPr lang="en-US" dirty="0"/>
              <a:t> will print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in uppercase)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%o</a:t>
            </a:r>
            <a:r>
              <a:rPr lang="en-US" dirty="0"/>
              <a:t>	Octal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4958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1050);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1050</a:t>
            </a:r>
          </a:p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"%x"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1050);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41a</a:t>
            </a:r>
          </a:p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"%X"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1050);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41A</a:t>
            </a:r>
          </a:p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"%o"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1050);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2032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5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1766</TotalTime>
  <Words>1769</Words>
  <Application>Microsoft Office PowerPoint</Application>
  <PresentationFormat>Widescreen</PresentationFormat>
  <Paragraphs>302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1</vt:lpstr>
      <vt:lpstr>Quotes</vt:lpstr>
      <vt:lpstr> C Literals</vt:lpstr>
      <vt:lpstr>Literals</vt:lpstr>
      <vt:lpstr>Integers in other bases</vt:lpstr>
      <vt:lpstr>Printing in other bases</vt:lpstr>
      <vt:lpstr>Data Representation</vt:lpstr>
      <vt:lpstr>Base 10 (decimal) numbers</vt:lpstr>
      <vt:lpstr>Base 10 Example</vt:lpstr>
      <vt:lpstr>Base 2 (binary) numbers</vt:lpstr>
      <vt:lpstr>Base 2 Example</vt:lpstr>
      <vt:lpstr>Binary representation</vt:lpstr>
      <vt:lpstr>Two's complement</vt:lpstr>
      <vt:lpstr>Negative integer in two's complement</vt:lpstr>
      <vt:lpstr>Example</vt:lpstr>
      <vt:lpstr>Two's complement to negative integer</vt:lpstr>
      <vt:lpstr>Example</vt:lpstr>
      <vt:lpstr>All four bit numbers</vt:lpstr>
      <vt:lpstr>But why?!</vt:lpstr>
      <vt:lpstr>Floating point representation</vt:lpstr>
      <vt:lpstr>More complexity</vt:lpstr>
      <vt:lpstr>Except even that isn't enough!</vt:lpstr>
      <vt:lpstr>One little endian</vt:lpstr>
      <vt:lpstr>Why does it matter?</vt:lpstr>
      <vt:lpstr>Math Library</vt:lpstr>
      <vt:lpstr>Math library</vt:lpstr>
      <vt:lpstr>Math library in action</vt:lpstr>
      <vt:lpstr>It doesn't work!</vt:lpstr>
      <vt:lpstr>My main man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321</cp:revision>
  <dcterms:created xsi:type="dcterms:W3CDTF">2009-08-24T20:26:10Z</dcterms:created>
  <dcterms:modified xsi:type="dcterms:W3CDTF">2024-01-12T16:09:23Z</dcterms:modified>
</cp:coreProperties>
</file>